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74" r:id="rId2"/>
    <p:sldId id="256" r:id="rId3"/>
    <p:sldId id="265" r:id="rId4"/>
    <p:sldId id="268" r:id="rId5"/>
    <p:sldId id="257" r:id="rId6"/>
    <p:sldId id="270" r:id="rId7"/>
    <p:sldId id="258" r:id="rId8"/>
    <p:sldId id="266" r:id="rId9"/>
    <p:sldId id="269" r:id="rId10"/>
    <p:sldId id="273" r:id="rId11"/>
    <p:sldId id="261" r:id="rId12"/>
    <p:sldId id="262" r:id="rId13"/>
    <p:sldId id="263" r:id="rId14"/>
    <p:sldId id="264" r:id="rId15"/>
    <p:sldId id="271" r:id="rId16"/>
    <p:sldId id="260" r:id="rId17"/>
    <p:sldId id="259" r:id="rId18"/>
    <p:sldId id="272" r:id="rId1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588" autoAdjust="0"/>
  </p:normalViewPr>
  <p:slideViewPr>
    <p:cSldViewPr>
      <p:cViewPr varScale="1">
        <p:scale>
          <a:sx n="97" d="100"/>
          <a:sy n="97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6DE550EE-970C-41B6-8E76-9375A5A9D9E5}" type="datetimeFigureOut">
              <a:rPr lang="en-US"/>
              <a:pPr>
                <a:defRPr/>
              </a:pPr>
              <a:t>2/19/2009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7B5252FA-1A8A-4F24-B6E7-C3F8C9E34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030C-6F9E-475C-88E0-24726FEE7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FD3F7-1567-449E-994A-30D3CF70C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B4307-8C24-47F7-907A-51E0E324A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D2A3B-52E4-4A81-B364-CCC7046BD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949C-F189-4C10-BC3B-9A8AD2F15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62149-95B0-4BD6-805E-B300BDBA0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919B3-4909-440F-BEAA-3DEB211E7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560B0-AECA-4A7B-9C5E-4FAD28D21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A32CB-FE97-4E8B-8C2D-CA0C1AEC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2D156-1C30-4A97-BE2A-9C2737711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F6E87-A47C-43A7-9CF1-61766C8C2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908B41-80CF-401C-B563-118245109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Bio &amp; 241 A&amp;P 1 </a:t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b="1" i="1" dirty="0" smtClean="0">
                <a:solidFill>
                  <a:schemeClr val="tx1"/>
                </a:solidFill>
              </a:rPr>
              <a:t>Unit 3 / Lab 4</a:t>
            </a:r>
          </a:p>
        </p:txBody>
      </p:sp>
      <p:pic>
        <p:nvPicPr>
          <p:cNvPr id="2051" name="Picture 2" descr="C:\Documents and Settings\GaryB\Local Settings\Temporary Internet Files\Content.IE5\WLQL61AP\MCj029259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071688"/>
            <a:ext cx="27432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Answers to Slides 2 through 7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5410200"/>
          </a:xfrm>
        </p:spPr>
        <p:txBody>
          <a:bodyPr/>
          <a:lstStyle/>
          <a:p>
            <a:pPr marL="609600" indent="-609600">
              <a:buFontTx/>
              <a:buAutoNum type="arabicPeriod" startAt="7"/>
            </a:pPr>
            <a:r>
              <a:rPr lang="en-US" sz="2000" b="1" smtClean="0"/>
              <a:t>Centrally located nucleus</a:t>
            </a:r>
          </a:p>
          <a:p>
            <a:pPr marL="609600" indent="-609600">
              <a:buFontTx/>
              <a:buAutoNum type="arabicPeriod" startAt="7"/>
            </a:pPr>
            <a:r>
              <a:rPr lang="en-US" sz="2000" b="1" smtClean="0"/>
              <a:t>Isolated single smooth muscle cells with nucleus</a:t>
            </a:r>
          </a:p>
          <a:p>
            <a:pPr marL="609600" indent="-609600">
              <a:buFontTx/>
              <a:buAutoNum type="arabicPeriod" startAt="7"/>
            </a:pPr>
            <a:r>
              <a:rPr lang="en-US" sz="2000" b="1" smtClean="0"/>
              <a:t>Longitudinal smooth muscle layer of GI tract wall</a:t>
            </a:r>
          </a:p>
          <a:p>
            <a:pPr marL="609600" indent="-609600">
              <a:buFontTx/>
              <a:buAutoNum type="arabicPeriod" startAt="7"/>
            </a:pPr>
            <a:r>
              <a:rPr lang="en-US" sz="2000" b="1" smtClean="0"/>
              <a:t>Circular smooth muscle layer of the GI tract wall</a:t>
            </a:r>
          </a:p>
          <a:p>
            <a:pPr marL="609600" indent="-609600">
              <a:buFontTx/>
              <a:buAutoNum type="arabicPeriod" startAt="7"/>
            </a:pPr>
            <a:r>
              <a:rPr lang="en-US" sz="2000" b="1" smtClean="0"/>
              <a:t>Spindle-shaped smooth muscle cells</a:t>
            </a:r>
          </a:p>
          <a:p>
            <a:pPr marL="609600" indent="-609600">
              <a:buFontTx/>
              <a:buAutoNum type="arabicPeriod" startAt="7"/>
            </a:pPr>
            <a:endParaRPr lang="en-US" sz="2000" b="1" smtClean="0"/>
          </a:p>
          <a:p>
            <a:pPr marL="609600" indent="-609600">
              <a:buFontTx/>
              <a:buAutoNum type="arabicPeriod"/>
            </a:pP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:\A&amp;P 242 presentations\Unit #3\MusTen1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562600" y="21336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4648200" y="4572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486400" y="63246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6629400" y="29718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90600" y="3124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12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315200" y="28194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15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248400" y="1981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13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334000" y="3048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14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172200" y="6172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14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8534400" y="36576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16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81000" y="228600"/>
            <a:ext cx="7620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100X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:\A&amp;P 242 presentations\Unit #3\MusTen400B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419600" y="25146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13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257800" y="3810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15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114800" y="1219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15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81000" y="228600"/>
            <a:ext cx="7620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400X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:\A&amp;P 242 presentations\Unit #3\NMJ1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7620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100X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5334000" y="7620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5867400" y="28194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6477000" y="41910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5181600" y="54864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AutoShape 8"/>
          <p:cNvSpPr>
            <a:spLocks/>
          </p:cNvSpPr>
          <p:nvPr/>
        </p:nvSpPr>
        <p:spPr bwMode="auto">
          <a:xfrm>
            <a:off x="3733800" y="0"/>
            <a:ext cx="152400" cy="5210175"/>
          </a:xfrm>
          <a:prstGeom prst="leftBrace">
            <a:avLst>
              <a:gd name="adj1" fmla="val 2848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 rot="5760862">
            <a:off x="2056606" y="5106195"/>
            <a:ext cx="612775" cy="119062"/>
          </a:xfrm>
          <a:prstGeom prst="leftArrow">
            <a:avLst>
              <a:gd name="adj1" fmla="val 50000"/>
              <a:gd name="adj2" fmla="val 128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133600" y="54864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13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943600" y="5410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20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7162800" y="40386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20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553200" y="26670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19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6019800" y="6858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18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124200" y="2362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:\A&amp;P 242 presentations\Unit #3\NMJ-4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7620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400X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876800" y="4648200"/>
            <a:ext cx="3048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2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038600" y="18288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18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553200" y="3124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20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5867400" y="32766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3352800" y="19050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Answers to Slides 10 through 13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410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000" b="1" smtClean="0"/>
              <a:t>Slide 10:  Muscle-Tendon intersection low power</a:t>
            </a:r>
          </a:p>
          <a:p>
            <a:pPr marL="609600" indent="-609600">
              <a:buFontTx/>
              <a:buNone/>
            </a:pPr>
            <a:r>
              <a:rPr lang="en-US" sz="2000" b="1" smtClean="0"/>
              <a:t>Slide 11:  Muscle-Tendon intersection high power</a:t>
            </a:r>
          </a:p>
          <a:p>
            <a:pPr marL="609600" indent="-609600">
              <a:buFontTx/>
              <a:buNone/>
            </a:pPr>
            <a:r>
              <a:rPr lang="en-US" sz="2000" b="1" smtClean="0"/>
              <a:t>Slide 12:  Neuromuscular junction low power</a:t>
            </a:r>
          </a:p>
          <a:p>
            <a:pPr marL="609600" indent="-609600">
              <a:buFontTx/>
              <a:buNone/>
            </a:pPr>
            <a:r>
              <a:rPr lang="en-US" sz="2000" b="1" smtClean="0"/>
              <a:t>Slide 13:  Neuromuscular junction high power</a:t>
            </a:r>
          </a:p>
          <a:p>
            <a:pPr marL="609600" indent="-609600">
              <a:buFontTx/>
              <a:buNone/>
            </a:pPr>
            <a:r>
              <a:rPr lang="en-US" sz="2000" b="1" smtClean="0"/>
              <a:t>Numbered arrows:</a:t>
            </a:r>
          </a:p>
          <a:p>
            <a:pPr marL="609600" indent="-609600">
              <a:buFontTx/>
              <a:buNone/>
            </a:pPr>
            <a:r>
              <a:rPr lang="en-US" sz="2000" b="1" smtClean="0"/>
              <a:t>12.	Skeletal Muscle</a:t>
            </a:r>
          </a:p>
          <a:p>
            <a:pPr marL="609600" indent="-609600">
              <a:buFontTx/>
              <a:buAutoNum type="arabicPeriod" startAt="13"/>
            </a:pPr>
            <a:r>
              <a:rPr lang="en-US" sz="2000" b="1" smtClean="0"/>
              <a:t>Skeletal muscle cell</a:t>
            </a:r>
          </a:p>
          <a:p>
            <a:pPr marL="609600" indent="-609600">
              <a:buFontTx/>
              <a:buAutoNum type="arabicPeriod" startAt="13"/>
            </a:pPr>
            <a:r>
              <a:rPr lang="en-US" sz="2000" b="1" smtClean="0"/>
              <a:t>Epimysium surrounding muscle</a:t>
            </a:r>
          </a:p>
          <a:p>
            <a:pPr marL="609600" indent="-609600">
              <a:buFontTx/>
              <a:buAutoNum type="arabicPeriod" startAt="13"/>
            </a:pPr>
            <a:r>
              <a:rPr lang="en-US" sz="2000" b="1" smtClean="0"/>
              <a:t>Endomysium joining the tendon</a:t>
            </a:r>
          </a:p>
          <a:p>
            <a:pPr marL="609600" indent="-609600">
              <a:buFontTx/>
              <a:buAutoNum type="arabicPeriod" startAt="13"/>
            </a:pPr>
            <a:r>
              <a:rPr lang="en-US" sz="2000" b="1" smtClean="0"/>
              <a:t>Tendon</a:t>
            </a:r>
          </a:p>
          <a:p>
            <a:pPr marL="609600" indent="-609600">
              <a:buFontTx/>
              <a:buAutoNum type="arabicPeriod" startAt="13"/>
            </a:pPr>
            <a:r>
              <a:rPr lang="en-US" sz="2000" b="1" smtClean="0"/>
              <a:t>Portion of a Motor unit of a muscle</a:t>
            </a:r>
          </a:p>
          <a:p>
            <a:pPr marL="609600" indent="-609600">
              <a:buFontTx/>
              <a:buAutoNum type="arabicPeriod" startAt="13"/>
            </a:pPr>
            <a:r>
              <a:rPr lang="en-US" sz="2000" b="1" smtClean="0"/>
              <a:t>Motor nerve</a:t>
            </a:r>
          </a:p>
          <a:p>
            <a:pPr marL="609600" indent="-609600">
              <a:buFontTx/>
              <a:buAutoNum type="arabicPeriod" startAt="13"/>
            </a:pPr>
            <a:r>
              <a:rPr lang="en-US" sz="2000" b="1" smtClean="0"/>
              <a:t>Axon from a motor nerve</a:t>
            </a:r>
          </a:p>
          <a:p>
            <a:pPr marL="609600" indent="-609600">
              <a:buFontTx/>
              <a:buAutoNum type="arabicPeriod" startAt="20"/>
            </a:pPr>
            <a:r>
              <a:rPr lang="en-US" sz="2000" b="1" smtClean="0"/>
              <a:t>Neuromuscular junction with Ach vesicles</a:t>
            </a:r>
          </a:p>
          <a:p>
            <a:pPr marL="609600" indent="-609600">
              <a:buFontTx/>
              <a:buAutoNum type="arabicPeriod" startAt="20"/>
            </a:pP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:\A&amp;P 242 presentations\Unit #3\Epimysium-1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4"/>
          <p:cNvSpPr>
            <a:spLocks noChangeArrowheads="1"/>
          </p:cNvSpPr>
          <p:nvPr/>
        </p:nvSpPr>
        <p:spPr bwMode="auto">
          <a:xfrm flipV="1">
            <a:off x="4800600" y="3429000"/>
            <a:ext cx="612775" cy="109538"/>
          </a:xfrm>
          <a:prstGeom prst="leftArrow">
            <a:avLst>
              <a:gd name="adj1" fmla="val 50000"/>
              <a:gd name="adj2" fmla="val 13985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AutoShape 5"/>
          <p:cNvSpPr>
            <a:spLocks noChangeArrowheads="1"/>
          </p:cNvSpPr>
          <p:nvPr/>
        </p:nvSpPr>
        <p:spPr bwMode="auto">
          <a:xfrm>
            <a:off x="1981200" y="25146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AutoShape 6"/>
          <p:cNvSpPr>
            <a:spLocks noChangeArrowheads="1"/>
          </p:cNvSpPr>
          <p:nvPr/>
        </p:nvSpPr>
        <p:spPr bwMode="auto">
          <a:xfrm>
            <a:off x="1143000" y="51054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8382000" y="4038600"/>
            <a:ext cx="3048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2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6096000" y="3962400"/>
            <a:ext cx="3048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1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3810000" y="5486400"/>
            <a:ext cx="3048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6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1828800" y="4953000"/>
            <a:ext cx="3048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5</a:t>
            </a:r>
          </a:p>
        </p:txBody>
      </p:sp>
      <p:sp>
        <p:nvSpPr>
          <p:cNvPr id="17418" name="Text Box 11"/>
          <p:cNvSpPr txBox="1">
            <a:spLocks noChangeArrowheads="1"/>
          </p:cNvSpPr>
          <p:nvPr/>
        </p:nvSpPr>
        <p:spPr bwMode="auto">
          <a:xfrm>
            <a:off x="2667000" y="2362200"/>
            <a:ext cx="3048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5</a:t>
            </a:r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5486400" y="3276600"/>
            <a:ext cx="3048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4</a:t>
            </a: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4114800" y="2667000"/>
            <a:ext cx="3048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3</a:t>
            </a: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3276600" y="1143000"/>
            <a:ext cx="3048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:\A&amp;P 242 presentations\Unit #3\endomysium-4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876800" y="4343400"/>
            <a:ext cx="3048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7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34000" y="2819400"/>
            <a:ext cx="3048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7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505200" y="1219200"/>
            <a:ext cx="3048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5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819400" y="13716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4648200" y="29718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4191000" y="44958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6400800" y="20574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086600" y="1905000"/>
            <a:ext cx="3048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096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Answers to slides 15 through 13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000" b="1" smtClean="0"/>
              <a:t>Slide 15-16:  Nerve artery vein slide with Masson stain for connective tissue</a:t>
            </a:r>
          </a:p>
          <a:p>
            <a:pPr marL="609600" indent="-609600">
              <a:buFontTx/>
              <a:buNone/>
            </a:pPr>
            <a:r>
              <a:rPr lang="en-US" sz="2000" b="1" smtClean="0"/>
              <a:t>Numbered Arrows: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Transverse section through a nerve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Vein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Transverse section through a muscle fascicle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Epimysium covering the muscle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Perimysium surrounding a muscle fascicle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Adipose Tissue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Endomysium surrounding muscle fibers</a:t>
            </a:r>
          </a:p>
          <a:p>
            <a:pPr marL="609600" indent="-609600">
              <a:buFontTx/>
              <a:buAutoNum type="arabicPeriod"/>
            </a:pPr>
            <a:endParaRPr lang="en-US" sz="2000" b="1" smtClean="0"/>
          </a:p>
          <a:p>
            <a:pPr marL="609600" indent="-609600">
              <a:buFontTx/>
              <a:buAutoNum type="arabicPeriod"/>
            </a:pPr>
            <a:endParaRPr lang="en-US" sz="2000" b="1" smtClean="0"/>
          </a:p>
          <a:p>
            <a:pPr marL="609600" indent="-609600">
              <a:buFontTx/>
              <a:buAutoNum type="arabicPeriod"/>
            </a:pPr>
            <a:endParaRPr lang="en-US" sz="2000" b="1" smtClean="0"/>
          </a:p>
          <a:p>
            <a:pPr marL="609600" indent="-609600">
              <a:buFontTx/>
              <a:buAutoNum type="arabicPeriod"/>
            </a:pPr>
            <a:endParaRPr lang="en-US" sz="2000" b="1" smtClean="0"/>
          </a:p>
          <a:p>
            <a:pPr marL="609600" indent="-609600">
              <a:buFontTx/>
              <a:buAutoNum type="arabicPeriod"/>
            </a:pP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800" y="3048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/>
              <a:t>Histology Slides for Muscle Tissues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Slides are presented in order of magnification if different view are presented.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As you view the following slides, make sure you can accomplish these goals: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Can you identify the tissue observable on the slides?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b="1"/>
              <a:t>Can you identify the specific structures or layers indicated by the numbered arrows or brackets?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/>
              <a:t>At the end of a sequence, you will find the answers to the above for each slide.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A&amp;P 242 presentations\Unit #3\SkeletalMus4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172200" y="228600"/>
            <a:ext cx="27384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Type of Muscle Tissue?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001000" y="6248400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400X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743200" y="56388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276600" y="21336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886200" y="40386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AutoShape 9"/>
          <p:cNvSpPr>
            <a:spLocks noChangeArrowheads="1"/>
          </p:cNvSpPr>
          <p:nvPr/>
        </p:nvSpPr>
        <p:spPr bwMode="auto">
          <a:xfrm>
            <a:off x="5486400" y="40386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3429000" y="5486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4572000" y="3886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3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4038600" y="1981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6172200" y="3886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A&amp;P 242 presentations\Unit #3\Perimysium4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172200" y="228600"/>
            <a:ext cx="27384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Type of Muscle Tissue?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001000" y="6248400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400X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943600" y="13716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 rot="6095429">
            <a:off x="7068344" y="3447256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505200" y="46482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162800" y="3886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2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705600" y="1295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191000" y="44958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A&amp;P 243 presentations\Cardiovascular Sytem\CardioMuscle4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172200" y="228600"/>
            <a:ext cx="27384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Type of Muscle Tissue?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001000" y="6248400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400X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1905000" y="56388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7696200" y="22860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4648200" y="58674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6781800" y="35814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334000" y="57150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7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8382000" y="21336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6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467600" y="34290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5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667000" y="54864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1" name="Picture 4" descr="L:\A&amp;P 242 presentations\Unit #1\Pics\smooth muscle c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5"/>
          <p:cNvSpPr>
            <a:spLocks noChangeArrowheads="1"/>
          </p:cNvSpPr>
          <p:nvPr/>
        </p:nvSpPr>
        <p:spPr bwMode="auto">
          <a:xfrm rot="10323205">
            <a:off x="4800600" y="34290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ext Box 9"/>
          <p:cNvSpPr>
            <a:spLocks noGrp="1" noChangeArrowheads="1"/>
          </p:cNvSpPr>
          <p:nvPr>
            <p:ph type="body" idx="1"/>
          </p:nvPr>
        </p:nvSpPr>
        <p:spPr>
          <a:xfrm>
            <a:off x="4419600" y="3352800"/>
            <a:ext cx="304800" cy="457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b="1" smtClean="0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ab.anhb.uwa.edu.au/mb140/Big/sto10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9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04800" y="228600"/>
            <a:ext cx="27384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Type of Muscle Tissue?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001000" y="6248400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100X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rot="10323205">
            <a:off x="7848600" y="23622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10166300">
            <a:off x="7162800" y="38862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467600" y="2362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9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781800" y="3886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:\A&amp;P 242 presentations\Unit #3\Smoothmus4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27384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Type of Muscle Tissue?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7588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400X</a:t>
            </a:r>
          </a:p>
        </p:txBody>
      </p:sp>
      <p:sp>
        <p:nvSpPr>
          <p:cNvPr id="9221" name="AutoShape 7"/>
          <p:cNvSpPr>
            <a:spLocks noChangeArrowheads="1"/>
          </p:cNvSpPr>
          <p:nvPr/>
        </p:nvSpPr>
        <p:spPr bwMode="auto">
          <a:xfrm>
            <a:off x="7086600" y="55626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7772400" y="54102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11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6629400" y="2971800"/>
            <a:ext cx="447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10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3733800" y="1981200"/>
            <a:ext cx="320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ln>
            <a:solidFill>
              <a:srgbClr val="FFFF66"/>
            </a:solidFill>
          </a:ln>
        </p:spPr>
        <p:txBody>
          <a:bodyPr/>
          <a:lstStyle/>
          <a:p>
            <a:r>
              <a:rPr lang="en-US" sz="3200" b="1" smtClean="0">
                <a:solidFill>
                  <a:schemeClr val="tx1"/>
                </a:solidFill>
              </a:rPr>
              <a:t>Answers to Slides 2 through 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5410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000" b="1" smtClean="0"/>
              <a:t>Slide 2:  Skeletal Muscle showing both longitudinal and transverse views</a:t>
            </a:r>
          </a:p>
          <a:p>
            <a:pPr marL="609600" indent="-609600">
              <a:buFontTx/>
              <a:buNone/>
            </a:pPr>
            <a:r>
              <a:rPr lang="en-US" sz="2000" b="1" smtClean="0"/>
              <a:t>Slide 3:  Skeletal Muscle in longitudinal view</a:t>
            </a:r>
          </a:p>
          <a:p>
            <a:pPr marL="609600" indent="-609600">
              <a:buFontTx/>
              <a:buNone/>
            </a:pPr>
            <a:r>
              <a:rPr lang="en-US" sz="2000" b="1" smtClean="0"/>
              <a:t>Slide 4:  Cardiac Muscle in longitudinal view</a:t>
            </a:r>
          </a:p>
          <a:p>
            <a:pPr marL="609600" indent="-609600">
              <a:buFontTx/>
              <a:buNone/>
            </a:pPr>
            <a:r>
              <a:rPr lang="en-US" sz="2000" b="1" smtClean="0"/>
              <a:t>Slide 5:  Individual smooth muscle cell</a:t>
            </a:r>
          </a:p>
          <a:p>
            <a:pPr marL="609600" indent="-609600">
              <a:buFontTx/>
              <a:buNone/>
            </a:pPr>
            <a:r>
              <a:rPr lang="en-US" sz="2000" b="1" smtClean="0"/>
              <a:t>Slide 6:  Transverse section of the GI tract showing muscle layers</a:t>
            </a:r>
          </a:p>
          <a:p>
            <a:pPr marL="609600" indent="-609600">
              <a:buFontTx/>
              <a:buNone/>
            </a:pPr>
            <a:r>
              <a:rPr lang="en-US" sz="2000" b="1" smtClean="0"/>
              <a:t>Slide 7:   High power view of  transverse section of the GI tract showing 	 muscle layers</a:t>
            </a:r>
          </a:p>
          <a:p>
            <a:pPr marL="609600" indent="-609600">
              <a:buFontTx/>
              <a:buNone/>
            </a:pPr>
            <a:r>
              <a:rPr lang="en-US" sz="2000" b="1" smtClean="0"/>
              <a:t>Numbered arrows: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Peripheral nuclei of skeletal muscle cells.  Note multiple nuclei associated with each cell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A and I bands of a skeletal muscle fiber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Blood vessel in the perimysium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Perimysium between muscle fascicles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Intercalated discs</a:t>
            </a:r>
          </a:p>
          <a:p>
            <a:pPr marL="609600" indent="-609600">
              <a:buFontTx/>
              <a:buAutoNum type="arabicPeriod"/>
            </a:pPr>
            <a:r>
              <a:rPr lang="en-US" sz="2000" b="1" smtClean="0"/>
              <a:t>Branching fibers</a:t>
            </a:r>
          </a:p>
          <a:p>
            <a:pPr marL="609600" indent="-609600">
              <a:buFontTx/>
              <a:buAutoNum type="arabicPeriod"/>
            </a:pP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l:\templates\Blank Presentation.pot</Template>
  <TotalTime>610</TotalTime>
  <Words>355</Words>
  <Application>Microsoft PowerPoint</Application>
  <PresentationFormat>On-screen Show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Bio &amp; 241 A&amp;P 1  Unit 3 / Lab 4</vt:lpstr>
      <vt:lpstr>Slide 2</vt:lpstr>
      <vt:lpstr>Slide 3</vt:lpstr>
      <vt:lpstr>Slide 4</vt:lpstr>
      <vt:lpstr>Slide 5</vt:lpstr>
      <vt:lpstr>Slide 6</vt:lpstr>
      <vt:lpstr>Slide 7</vt:lpstr>
      <vt:lpstr>Slide 8</vt:lpstr>
      <vt:lpstr>Answers to Slides 2 through 7</vt:lpstr>
      <vt:lpstr>Answers to Slides 2 through 7</vt:lpstr>
      <vt:lpstr>Slide 11</vt:lpstr>
      <vt:lpstr>Slide 12</vt:lpstr>
      <vt:lpstr>Slide 13</vt:lpstr>
      <vt:lpstr>Slide 14</vt:lpstr>
      <vt:lpstr>Answers to Slides 10 through 13</vt:lpstr>
      <vt:lpstr>Slide 16</vt:lpstr>
      <vt:lpstr>Slide 17</vt:lpstr>
      <vt:lpstr>Answers to slides 15 through 13</vt:lpstr>
    </vt:vector>
  </TitlesOfParts>
  <Company>Spokane Falls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css-stuservtest</dc:creator>
  <cp:lastModifiedBy>GaryB</cp:lastModifiedBy>
  <cp:revision>11</cp:revision>
  <dcterms:created xsi:type="dcterms:W3CDTF">2003-05-07T17:37:42Z</dcterms:created>
  <dcterms:modified xsi:type="dcterms:W3CDTF">2009-02-20T00:39:42Z</dcterms:modified>
</cp:coreProperties>
</file>